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5A756-2109-4F43-8570-B0ABC65A9A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4BAB92-2290-4FFF-8763-CFE1B6C46A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D1CB2C-152C-4F25-9450-2865B84E4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15139-6ED4-47D2-8BAD-DBA906C9C68F}" type="datetimeFigureOut">
              <a:rPr lang="en-GB" smtClean="0"/>
              <a:t>03/04/2023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E99F89-259B-4195-91CD-7C7F5D515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D48221-7A0B-4DB0-97CB-EFC1F512D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EB9F3-68B9-4805-8DDF-BBA91358C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8747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D4FA6-15EA-4E74-BE85-5C430DDA9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4BEE9E-6FC2-4064-9178-9A2488782A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09F271-33DB-4CFA-8E1A-E9F356F7E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15139-6ED4-47D2-8BAD-DBA906C9C68F}" type="datetimeFigureOut">
              <a:rPr lang="en-GB" smtClean="0"/>
              <a:t>03/04/2023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8F56E9-F4FF-4B92-8205-1BC300666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9B0AC7-27DD-449B-902F-CE65A5339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EB9F3-68B9-4805-8DDF-BBA91358C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6133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8C4CF-EEFA-4595-8FD0-052413E2A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2120BE-90CD-4B08-B782-DA413588A5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1CB119-A319-4258-A923-D9E4CA457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15139-6ED4-47D2-8BAD-DBA906C9C68F}" type="datetimeFigureOut">
              <a:rPr lang="en-GB" smtClean="0"/>
              <a:t>03/04/2023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14CFB-6EEF-4620-B9F7-5AFA44896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ADC498-E13A-4C47-88ED-767CE55BF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EB9F3-68B9-4805-8DDF-BBA91358C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3486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4C21B-E2BC-493C-A9C9-973D13A57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526CD-9C86-4D2C-8CE3-B801EA6ECB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849E24-1A18-4802-9DC1-F15E5017BA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0172C7-AD2A-497A-B8F0-400DF3B96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15139-6ED4-47D2-8BAD-DBA906C9C68F}" type="datetimeFigureOut">
              <a:rPr lang="en-GB" smtClean="0"/>
              <a:t>03/04/2023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EF486-70D3-4334-9D31-15E258255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5EEE41-C3AC-4668-9B50-06982E9AF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EB9F3-68B9-4805-8DDF-BBA91358C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6662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BBF01-7659-4031-89E6-CA61DF512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C95DD6-DFAF-4F92-A6FA-905EBE9579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8E7CA0-7370-47D3-BA41-26B139DD1E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8FF10D-9861-4463-B202-D5126E70F5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6EFAEB-0E5E-45F1-8CB8-67E50F5A46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F54B609-A104-4F28-98CB-977FD0EE2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15139-6ED4-47D2-8BAD-DBA906C9C68F}" type="datetimeFigureOut">
              <a:rPr lang="en-GB" smtClean="0"/>
              <a:t>03/04/2023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21C272-1D7A-4CF8-A15D-2856D1B5F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17F091C-3EE6-44BD-BD9C-BD57E6A0B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EB9F3-68B9-4805-8DDF-BBA91358C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2923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166E2-ED1F-4897-A5BF-72CB36874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2A6ED9-06E9-4B2A-99D8-C8C44C23A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15139-6ED4-47D2-8BAD-DBA906C9C68F}" type="datetimeFigureOut">
              <a:rPr lang="en-GB" smtClean="0"/>
              <a:t>03/04/2023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48D7E0-AAB6-4591-B35C-406478712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6E77E4-0786-49AF-9C69-56F40ECB7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EB9F3-68B9-4805-8DDF-BBA91358C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3448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9EBC6A-75A7-4739-B554-26DF7F3B3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15139-6ED4-47D2-8BAD-DBA906C9C68F}" type="datetimeFigureOut">
              <a:rPr lang="en-GB" smtClean="0"/>
              <a:t>03/04/2023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EB9255-6A24-4189-80DE-2D37777DF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C6A0E8-146D-4D32-B624-615464238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EB9F3-68B9-4805-8DDF-BBA91358C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9365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2F237-EA39-4A13-87DC-7A4065666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1F4CF2-6786-4568-8C72-3D989FEDF9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7808A8-B03A-492D-ABD8-1B5A34DB55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B82280-7C39-41EC-AFE4-1B2B5EBAD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15139-6ED4-47D2-8BAD-DBA906C9C68F}" type="datetimeFigureOut">
              <a:rPr lang="en-GB" smtClean="0"/>
              <a:t>03/04/2023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234C1B-FAF9-42C7-AA46-E339ED4BE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FDF9CE-0B9F-42AC-8482-8DC216B34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EB9F3-68B9-4805-8DDF-BBA91358C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9690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4E530-5A3C-4209-A0FA-22BFE2407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162FA4-6D8F-4EE2-A731-B93C36487C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F9ABFF-5663-44D1-9A9B-A45474AD32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817890-D4F8-444D-B8E6-A226424E0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15139-6ED4-47D2-8BAD-DBA906C9C68F}" type="datetimeFigureOut">
              <a:rPr lang="en-GB" smtClean="0"/>
              <a:t>03/04/2023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86B4E7-5C1F-4ADD-8052-C0097237F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956CD2-041A-41AA-9E4E-A613D38A1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EB9F3-68B9-4805-8DDF-BBA91358C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6118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B106A-6922-4142-923E-EA50962C8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AF7926-C156-4BE8-957C-DE7BC6DF19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9272F5-D21E-42AA-BF9E-16D504511A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15139-6ED4-47D2-8BAD-DBA906C9C68F}" type="datetimeFigureOut">
              <a:rPr lang="en-GB" smtClean="0"/>
              <a:t>03/04/2023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D5ACEE-4465-43B2-B9E9-0BAB5A5D3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5743B3-38A1-4637-84BE-1D1923772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EB9F3-68B9-4805-8DDF-BBA91358C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6662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9ECA16-CF1B-420A-AC5A-5F3290A2D3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26A22F-D20E-4DA4-A70B-6927A900A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48DC59-0856-42DE-A31E-3648BBEED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15139-6ED4-47D2-8BAD-DBA906C9C68F}" type="datetimeFigureOut">
              <a:rPr lang="en-GB" smtClean="0"/>
              <a:t>03/04/2023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AB1680-E23B-4FE3-9C4C-C6AFB0854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211675-56D0-4653-A72B-B451132BE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EB9F3-68B9-4805-8DDF-BBA91358C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6219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50FC262-4CA2-40D1-8F47-45E935E32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4780F5-8BD8-4346-B485-10F57C2765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2DC6B9-4B96-4DBE-8DEE-D29A671B39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915139-6ED4-47D2-8BAD-DBA906C9C68F}" type="datetimeFigureOut">
              <a:rPr lang="en-GB" smtClean="0"/>
              <a:t>03/04/2023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095599-C403-46C1-A9F9-DD152E33C9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E155B0-EFD7-4C6F-8224-5CA37EB847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2EB9F3-68B9-4805-8DDF-BBA91358C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5198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C32F8-8C52-4811-966B-933D930956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2081" y="1081265"/>
            <a:ext cx="9144000" cy="3161961"/>
          </a:xfrm>
        </p:spPr>
        <p:txBody>
          <a:bodyPr>
            <a:normAutofit/>
          </a:bodyPr>
          <a:lstStyle/>
          <a:p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Restoration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18th Century</a:t>
            </a:r>
            <a:br>
              <a:rPr lang="tr-TR" dirty="0"/>
            </a:br>
            <a:r>
              <a:rPr lang="tr-TR" dirty="0"/>
              <a:t>1660-1785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446716-3868-4C1E-A831-B5240EBFD2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98030"/>
            <a:ext cx="9144000" cy="459769"/>
          </a:xfrm>
        </p:spPr>
        <p:txBody>
          <a:bodyPr/>
          <a:lstStyle/>
          <a:p>
            <a:r>
              <a:rPr lang="tr-TR" dirty="0" err="1"/>
              <a:t>Week</a:t>
            </a:r>
            <a:r>
              <a:rPr lang="tr-TR" dirty="0"/>
              <a:t> 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6921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36F6F2A-F1DB-4DA0-8DDC-7FE490B0E4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1506982"/>
            <a:ext cx="10905066" cy="3844034"/>
          </a:xfrm>
          <a:prstGeom prst="rect">
            <a:avLst/>
          </a:prstGeom>
          <a:ln>
            <a:noFill/>
          </a:ln>
        </p:spPr>
      </p:pic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308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FFDD5-266C-4817-85F7-5F202306D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7B9881D-99CA-4E1A-BC2E-182A9033BC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5209" y="82193"/>
            <a:ext cx="3288253" cy="68580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459C1CC-B0E7-45D4-9872-66E7E75512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3462" y="0"/>
            <a:ext cx="4288082" cy="66227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81BBA48-DC1F-48A1-8B6E-8608A9F219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1544" y="82193"/>
            <a:ext cx="4137061" cy="6775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7239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2D3BB-37DC-45B1-B458-8DE777810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72565"/>
          </a:xfrm>
        </p:spPr>
        <p:txBody>
          <a:bodyPr>
            <a:normAutofit fontScale="90000"/>
          </a:bodyPr>
          <a:lstStyle/>
          <a:p>
            <a:r>
              <a:rPr lang="tr-TR" dirty="0" err="1"/>
              <a:t>Literary</a:t>
            </a:r>
            <a:r>
              <a:rPr lang="tr-TR" dirty="0"/>
              <a:t> </a:t>
            </a:r>
            <a:r>
              <a:rPr lang="tr-TR" dirty="0" err="1"/>
              <a:t>Principles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E682FB-FF12-40F3-8D16-DB6E89BCB5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8656"/>
            <a:ext cx="10515600" cy="47283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 sudden change of taste seemed to occur around 1660. The change had</a:t>
            </a:r>
            <a:r>
              <a:rPr lang="tr-TR" dirty="0"/>
              <a:t> </a:t>
            </a:r>
            <a:r>
              <a:rPr lang="en-US" dirty="0"/>
              <a:t>been long prepared, however, by a trend in European culture, especially in</a:t>
            </a:r>
            <a:r>
              <a:rPr lang="tr-TR" dirty="0"/>
              <a:t> </a:t>
            </a:r>
            <a:r>
              <a:rPr lang="en-US" dirty="0"/>
              <a:t>seventeenth-century France: </a:t>
            </a:r>
            <a:r>
              <a:rPr lang="en-US" b="1" dirty="0"/>
              <a:t>the desire for an elegant simplicity</a:t>
            </a:r>
            <a:r>
              <a:rPr lang="en-US" dirty="0"/>
              <a:t>. Reacting</a:t>
            </a:r>
            <a:r>
              <a:rPr lang="tr-TR" dirty="0"/>
              <a:t> </a:t>
            </a:r>
            <a:r>
              <a:rPr lang="en-US" dirty="0"/>
              <a:t>against the difficulty and occasional extravagance of late Renaissance literature,</a:t>
            </a:r>
            <a:r>
              <a:rPr lang="tr-TR" dirty="0"/>
              <a:t> </a:t>
            </a:r>
            <a:r>
              <a:rPr lang="en-US" dirty="0"/>
              <a:t>writers and critics called for a new </a:t>
            </a:r>
            <a:r>
              <a:rPr lang="en-US" b="1" dirty="0"/>
              <a:t>restraint, clarity, regularity, and good</a:t>
            </a:r>
            <a:r>
              <a:rPr lang="tr-TR" b="1" dirty="0"/>
              <a:t> </a:t>
            </a:r>
            <a:r>
              <a:rPr lang="en-US" b="1" dirty="0"/>
              <a:t>sense</a:t>
            </a:r>
            <a:r>
              <a:rPr lang="en-US" dirty="0"/>
              <a:t>. Donne's "metaphysics" and Milton's bold storming of heaven, for</a:t>
            </a:r>
            <a:r>
              <a:rPr lang="tr-TR" dirty="0"/>
              <a:t> </a:t>
            </a:r>
            <a:r>
              <a:rPr lang="en-US" dirty="0"/>
              <a:t>instance, seemed overdone to some Restoration readers. Hence Dryden and</a:t>
            </a:r>
            <a:r>
              <a:rPr lang="tr-TR" dirty="0"/>
              <a:t> </a:t>
            </a:r>
            <a:r>
              <a:rPr lang="en-US" dirty="0"/>
              <a:t>Andrew Marvell both were tempted to revise Paradise Lost, smoothing away</a:t>
            </a:r>
            <a:r>
              <a:rPr lang="tr-TR" dirty="0"/>
              <a:t> </a:t>
            </a:r>
            <a:r>
              <a:rPr lang="en-US" dirty="0"/>
              <a:t>its sublime but arduous idiosyncrasies. As daring and imaginative as Dryden’s</a:t>
            </a:r>
            <a:r>
              <a:rPr lang="tr-TR" dirty="0"/>
              <a:t> </a:t>
            </a:r>
            <a:r>
              <a:rPr lang="en-US" dirty="0"/>
              <a:t>verse is, he tempers even its highly dramatic moments with an ease and sense</a:t>
            </a:r>
            <a:r>
              <a:rPr lang="tr-TR" dirty="0"/>
              <a:t> </a:t>
            </a:r>
            <a:r>
              <a:rPr lang="en-US" dirty="0"/>
              <a:t>of control definitive of the taste of his times.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21537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294CF-06EE-4545-9488-455F3E662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06129"/>
          </a:xfrm>
        </p:spPr>
        <p:txBody>
          <a:bodyPr/>
          <a:lstStyle/>
          <a:p>
            <a:r>
              <a:rPr lang="tr-TR" dirty="0"/>
              <a:t>R</a:t>
            </a:r>
            <a:r>
              <a:rPr lang="sv-SE" dirty="0"/>
              <a:t>ESTORATION LITERATURE,</a:t>
            </a:r>
            <a:r>
              <a:rPr lang="tr-TR" dirty="0"/>
              <a:t> 1660-1700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A4B45-6927-4A5D-AEAD-3EC27806F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6737"/>
            <a:ext cx="10515600" cy="4800226"/>
          </a:xfrm>
        </p:spPr>
        <p:txBody>
          <a:bodyPr/>
          <a:lstStyle/>
          <a:p>
            <a:r>
              <a:rPr lang="en-GB" dirty="0"/>
              <a:t>Dryden</a:t>
            </a:r>
            <a:r>
              <a:rPr lang="tr-TR" dirty="0"/>
              <a:t> p.126</a:t>
            </a:r>
          </a:p>
          <a:p>
            <a:r>
              <a:rPr lang="tr-TR" i="1" dirty="0" err="1"/>
              <a:t>Absalom</a:t>
            </a:r>
            <a:r>
              <a:rPr lang="tr-TR" i="1" dirty="0"/>
              <a:t> </a:t>
            </a:r>
            <a:r>
              <a:rPr lang="tr-TR" i="1" dirty="0" err="1"/>
              <a:t>and</a:t>
            </a:r>
            <a:r>
              <a:rPr lang="tr-TR" i="1" dirty="0"/>
              <a:t> </a:t>
            </a:r>
            <a:r>
              <a:rPr lang="tr-TR" i="1" dirty="0" err="1"/>
              <a:t>Achitopel</a:t>
            </a:r>
            <a:r>
              <a:rPr lang="tr-TR" i="1" dirty="0"/>
              <a:t>, </a:t>
            </a:r>
            <a:r>
              <a:rPr lang="tr-TR" i="1" dirty="0" err="1"/>
              <a:t>Essay</a:t>
            </a:r>
            <a:r>
              <a:rPr lang="tr-TR" i="1" dirty="0"/>
              <a:t> of </a:t>
            </a:r>
            <a:r>
              <a:rPr lang="tr-TR" i="1" dirty="0" err="1"/>
              <a:t>Dramatic</a:t>
            </a:r>
            <a:r>
              <a:rPr lang="tr-TR" i="1" dirty="0"/>
              <a:t> </a:t>
            </a:r>
            <a:r>
              <a:rPr lang="tr-TR" i="1" dirty="0" err="1"/>
              <a:t>Poesy</a:t>
            </a:r>
            <a:r>
              <a:rPr lang="tr-TR" i="1" dirty="0"/>
              <a:t>, </a:t>
            </a:r>
            <a:r>
              <a:rPr lang="tr-TR" i="1" dirty="0" err="1"/>
              <a:t>Medal</a:t>
            </a:r>
            <a:r>
              <a:rPr lang="tr-TR" i="1" dirty="0"/>
              <a:t>, </a:t>
            </a:r>
            <a:r>
              <a:rPr lang="tr-TR" i="1" dirty="0" err="1"/>
              <a:t>Macflecknoe</a:t>
            </a:r>
            <a:r>
              <a:rPr lang="tr-TR" i="1" dirty="0"/>
              <a:t>,</a:t>
            </a:r>
          </a:p>
          <a:p>
            <a:r>
              <a:rPr lang="tr-TR" dirty="0" err="1"/>
              <a:t>Restoration</a:t>
            </a:r>
            <a:r>
              <a:rPr lang="tr-TR" dirty="0"/>
              <a:t> Drama p.127, </a:t>
            </a:r>
            <a:r>
              <a:rPr lang="tr-TR" dirty="0" err="1"/>
              <a:t>comedy</a:t>
            </a:r>
            <a:r>
              <a:rPr lang="tr-TR" dirty="0"/>
              <a:t> of </a:t>
            </a:r>
            <a:r>
              <a:rPr lang="tr-TR" dirty="0" err="1"/>
              <a:t>manners</a:t>
            </a:r>
            <a:endParaRPr lang="tr-TR" dirty="0"/>
          </a:p>
          <a:p>
            <a:r>
              <a:rPr lang="tr-TR" dirty="0"/>
              <a:t>Age of </a:t>
            </a:r>
            <a:r>
              <a:rPr lang="tr-TR" dirty="0" err="1"/>
              <a:t>Dryden</a:t>
            </a:r>
            <a:endParaRPr lang="tr-TR" dirty="0"/>
          </a:p>
          <a:p>
            <a:r>
              <a:rPr lang="tr-TR" dirty="0"/>
              <a:t>John Bunyan </a:t>
            </a:r>
            <a:r>
              <a:rPr lang="tr-TR" i="1" dirty="0" err="1"/>
              <a:t>The</a:t>
            </a:r>
            <a:r>
              <a:rPr lang="tr-TR" i="1" dirty="0"/>
              <a:t> </a:t>
            </a:r>
            <a:r>
              <a:rPr lang="tr-TR" i="1" dirty="0" err="1"/>
              <a:t>Pilgrim’s</a:t>
            </a:r>
            <a:r>
              <a:rPr lang="tr-TR" i="1" dirty="0"/>
              <a:t> </a:t>
            </a:r>
            <a:r>
              <a:rPr lang="tr-TR" i="1" dirty="0" err="1"/>
              <a:t>Progress</a:t>
            </a:r>
            <a:endParaRPr lang="tr-TR" i="1" dirty="0"/>
          </a:p>
          <a:p>
            <a:r>
              <a:rPr lang="tr-TR" dirty="0" err="1"/>
              <a:t>Samuel</a:t>
            </a:r>
            <a:r>
              <a:rPr lang="tr-TR" dirty="0"/>
              <a:t> </a:t>
            </a:r>
            <a:r>
              <a:rPr lang="tr-TR" dirty="0" err="1"/>
              <a:t>Butler</a:t>
            </a:r>
            <a:r>
              <a:rPr lang="tr-TR" i="1" dirty="0"/>
              <a:t>, </a:t>
            </a:r>
            <a:r>
              <a:rPr lang="tr-TR" i="1" dirty="0" err="1"/>
              <a:t>Hudibras</a:t>
            </a:r>
            <a:endParaRPr lang="tr-TR" i="1" dirty="0"/>
          </a:p>
          <a:p>
            <a:r>
              <a:rPr lang="tr-TR" dirty="0" err="1"/>
              <a:t>Sir</a:t>
            </a:r>
            <a:r>
              <a:rPr lang="tr-TR" dirty="0"/>
              <a:t> Isaac Newton, John Locke</a:t>
            </a:r>
          </a:p>
          <a:p>
            <a:r>
              <a:rPr lang="tr-TR" dirty="0" err="1"/>
              <a:t>Aphra</a:t>
            </a:r>
            <a:r>
              <a:rPr lang="tr-TR" dirty="0"/>
              <a:t> </a:t>
            </a:r>
            <a:r>
              <a:rPr lang="tr-TR" dirty="0" err="1"/>
              <a:t>Behn</a:t>
            </a:r>
            <a:r>
              <a:rPr lang="tr-TR" dirty="0"/>
              <a:t>, </a:t>
            </a:r>
            <a:r>
              <a:rPr lang="tr-TR" i="1" dirty="0" err="1"/>
              <a:t>Oroonoko</a:t>
            </a:r>
            <a:endParaRPr lang="tr-TR" i="1" dirty="0"/>
          </a:p>
          <a:p>
            <a:endParaRPr lang="tr-TR" i="1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47038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AA448-8098-4509-BF2A-3DC0456C9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80790"/>
          </a:xfrm>
        </p:spPr>
        <p:txBody>
          <a:bodyPr/>
          <a:lstStyle/>
          <a:p>
            <a:r>
              <a:rPr lang="tr-TR" dirty="0" err="1"/>
              <a:t>Eighteenth</a:t>
            </a:r>
            <a:r>
              <a:rPr lang="tr-TR" dirty="0"/>
              <a:t> Century </a:t>
            </a:r>
            <a:r>
              <a:rPr lang="tr-TR" dirty="0" err="1"/>
              <a:t>Literature</a:t>
            </a:r>
            <a:r>
              <a:rPr lang="tr-TR" dirty="0"/>
              <a:t> 1700-1745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CD6E57-6FAF-4E24-958C-D54B3CF0BE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1398"/>
            <a:ext cx="10515600" cy="4941476"/>
          </a:xfrm>
        </p:spPr>
        <p:txBody>
          <a:bodyPr/>
          <a:lstStyle/>
          <a:p>
            <a:r>
              <a:rPr lang="tr-TR" dirty="0"/>
              <a:t>Swift, </a:t>
            </a:r>
            <a:r>
              <a:rPr lang="tr-TR" dirty="0" err="1"/>
              <a:t>Addison</a:t>
            </a:r>
            <a:r>
              <a:rPr lang="tr-TR" dirty="0"/>
              <a:t>, </a:t>
            </a:r>
            <a:r>
              <a:rPr lang="tr-TR" dirty="0" err="1"/>
              <a:t>Pope</a:t>
            </a:r>
            <a:endParaRPr lang="tr-TR" dirty="0"/>
          </a:p>
          <a:p>
            <a:r>
              <a:rPr lang="tr-TR" dirty="0"/>
              <a:t>Swift, </a:t>
            </a:r>
            <a:r>
              <a:rPr lang="tr-TR" dirty="0" err="1"/>
              <a:t>Gulliver’s</a:t>
            </a:r>
            <a:r>
              <a:rPr lang="tr-TR" dirty="0"/>
              <a:t> </a:t>
            </a:r>
            <a:r>
              <a:rPr lang="tr-TR" dirty="0" err="1"/>
              <a:t>Travels</a:t>
            </a:r>
            <a:endParaRPr lang="tr-TR" dirty="0"/>
          </a:p>
          <a:p>
            <a:r>
              <a:rPr lang="tr-TR" dirty="0"/>
              <a:t>Alexander </a:t>
            </a:r>
            <a:r>
              <a:rPr lang="tr-TR" dirty="0" err="1"/>
              <a:t>Pope</a:t>
            </a:r>
            <a:r>
              <a:rPr lang="tr-TR" dirty="0"/>
              <a:t>, </a:t>
            </a:r>
            <a:r>
              <a:rPr lang="tr-TR" i="1" dirty="0" err="1"/>
              <a:t>The</a:t>
            </a:r>
            <a:r>
              <a:rPr lang="tr-TR" i="1" dirty="0"/>
              <a:t> </a:t>
            </a:r>
            <a:r>
              <a:rPr lang="tr-TR" i="1" dirty="0" err="1"/>
              <a:t>Rape</a:t>
            </a:r>
            <a:r>
              <a:rPr lang="tr-TR" i="1" dirty="0"/>
              <a:t> of </a:t>
            </a:r>
            <a:r>
              <a:rPr lang="tr-TR" i="1" dirty="0" err="1"/>
              <a:t>the</a:t>
            </a:r>
            <a:r>
              <a:rPr lang="tr-TR" i="1" dirty="0"/>
              <a:t> </a:t>
            </a:r>
            <a:r>
              <a:rPr lang="tr-TR" i="1" dirty="0" err="1"/>
              <a:t>Lock</a:t>
            </a:r>
            <a:r>
              <a:rPr lang="tr-TR" i="1" dirty="0"/>
              <a:t>, An </a:t>
            </a:r>
            <a:r>
              <a:rPr lang="tr-TR" i="1" dirty="0" err="1"/>
              <a:t>Essay</a:t>
            </a:r>
            <a:r>
              <a:rPr lang="tr-TR" i="1" dirty="0"/>
              <a:t> on </a:t>
            </a:r>
            <a:r>
              <a:rPr lang="tr-TR" i="1" dirty="0" err="1"/>
              <a:t>Criticism</a:t>
            </a:r>
            <a:r>
              <a:rPr lang="tr-TR" i="1" dirty="0"/>
              <a:t>, </a:t>
            </a:r>
            <a:r>
              <a:rPr lang="tr-TR" i="1" dirty="0" err="1"/>
              <a:t>Dunciad</a:t>
            </a:r>
            <a:r>
              <a:rPr lang="tr-TR" i="1" dirty="0"/>
              <a:t>, An </a:t>
            </a:r>
            <a:r>
              <a:rPr lang="tr-TR" i="1" dirty="0" err="1"/>
              <a:t>Essay</a:t>
            </a:r>
            <a:r>
              <a:rPr lang="tr-TR" i="1" dirty="0"/>
              <a:t> on Man</a:t>
            </a:r>
          </a:p>
          <a:p>
            <a:r>
              <a:rPr lang="en-US" dirty="0"/>
              <a:t>Daniel</a:t>
            </a:r>
            <a:r>
              <a:rPr lang="tr-TR" dirty="0"/>
              <a:t> </a:t>
            </a:r>
            <a:r>
              <a:rPr lang="en-US" dirty="0"/>
              <a:t>Defoe</a:t>
            </a:r>
            <a:r>
              <a:rPr lang="en-US" i="1" dirty="0"/>
              <a:t>, Robinson Crusoe (1719)</a:t>
            </a:r>
            <a:r>
              <a:rPr lang="tr-TR" i="1" dirty="0"/>
              <a:t>, </a:t>
            </a:r>
            <a:r>
              <a:rPr lang="en-US" i="1" dirty="0"/>
              <a:t>Moll Flanders (1722)</a:t>
            </a:r>
            <a:endParaRPr lang="tr-TR" i="1" dirty="0"/>
          </a:p>
          <a:p>
            <a:r>
              <a:rPr lang="tr-TR" dirty="0"/>
              <a:t>William </a:t>
            </a:r>
            <a:r>
              <a:rPr lang="tr-TR" dirty="0" err="1"/>
              <a:t>Congreve</a:t>
            </a:r>
            <a:r>
              <a:rPr lang="tr-TR" i="1" dirty="0"/>
              <a:t>, </a:t>
            </a:r>
            <a:r>
              <a:rPr lang="tr-TR" i="1" dirty="0" err="1"/>
              <a:t>The</a:t>
            </a:r>
            <a:r>
              <a:rPr lang="tr-TR" i="1" dirty="0"/>
              <a:t> </a:t>
            </a:r>
            <a:r>
              <a:rPr lang="tr-TR" i="1" dirty="0" err="1"/>
              <a:t>Way</a:t>
            </a:r>
            <a:r>
              <a:rPr lang="tr-TR" i="1" dirty="0"/>
              <a:t> of </a:t>
            </a:r>
            <a:r>
              <a:rPr lang="tr-TR" i="1" dirty="0" err="1"/>
              <a:t>the</a:t>
            </a:r>
            <a:r>
              <a:rPr lang="tr-TR" i="1" dirty="0"/>
              <a:t> World (1700)</a:t>
            </a:r>
          </a:p>
          <a:p>
            <a:r>
              <a:rPr lang="tr-TR" dirty="0" err="1"/>
              <a:t>Lady</a:t>
            </a:r>
            <a:r>
              <a:rPr lang="tr-TR" dirty="0"/>
              <a:t> Mary </a:t>
            </a:r>
            <a:r>
              <a:rPr lang="tr-TR" dirty="0" err="1"/>
              <a:t>Wortley</a:t>
            </a:r>
            <a:r>
              <a:rPr lang="tr-TR" dirty="0"/>
              <a:t> </a:t>
            </a:r>
            <a:r>
              <a:rPr lang="tr-TR" dirty="0" err="1"/>
              <a:t>Mantagu</a:t>
            </a:r>
            <a:r>
              <a:rPr lang="tr-TR" i="1" dirty="0"/>
              <a:t>, </a:t>
            </a:r>
            <a:r>
              <a:rPr lang="tr-TR" i="1" dirty="0" err="1"/>
              <a:t>Letters</a:t>
            </a:r>
            <a:r>
              <a:rPr lang="tr-TR" i="1" dirty="0"/>
              <a:t> </a:t>
            </a:r>
            <a:r>
              <a:rPr lang="tr-TR" i="1" dirty="0" err="1"/>
              <a:t>from</a:t>
            </a:r>
            <a:r>
              <a:rPr lang="tr-TR" i="1" dirty="0"/>
              <a:t> </a:t>
            </a:r>
            <a:r>
              <a:rPr lang="tr-TR" i="1" dirty="0" err="1"/>
              <a:t>Ottoman</a:t>
            </a:r>
            <a:r>
              <a:rPr lang="tr-TR" i="1" dirty="0"/>
              <a:t> </a:t>
            </a:r>
            <a:r>
              <a:rPr lang="tr-TR" i="1" dirty="0" err="1"/>
              <a:t>Empire</a:t>
            </a:r>
            <a:endParaRPr lang="tr-TR" i="1" dirty="0"/>
          </a:p>
          <a:p>
            <a:r>
              <a:rPr lang="tr-TR" dirty="0" err="1"/>
              <a:t>Samuel</a:t>
            </a:r>
            <a:r>
              <a:rPr lang="tr-TR" dirty="0"/>
              <a:t> </a:t>
            </a:r>
            <a:r>
              <a:rPr lang="tr-TR" dirty="0" err="1"/>
              <a:t>Richardson</a:t>
            </a:r>
            <a:r>
              <a:rPr lang="tr-TR" dirty="0"/>
              <a:t>, </a:t>
            </a:r>
            <a:r>
              <a:rPr lang="tr-TR" dirty="0" err="1"/>
              <a:t>Pamela</a:t>
            </a:r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i="1" dirty="0"/>
          </a:p>
          <a:p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26808703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90799-06D4-4846-AE31-D7D9D40CB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86273"/>
          </a:xfrm>
        </p:spPr>
        <p:txBody>
          <a:bodyPr>
            <a:normAutofit/>
          </a:bodyPr>
          <a:lstStyle/>
          <a:p>
            <a:r>
              <a:rPr lang="tr-TR" dirty="0"/>
              <a:t>New </a:t>
            </a:r>
            <a:r>
              <a:rPr lang="tr-TR" dirty="0" err="1"/>
              <a:t>Literary</a:t>
            </a:r>
            <a:r>
              <a:rPr lang="tr-TR" dirty="0"/>
              <a:t> </a:t>
            </a:r>
            <a:r>
              <a:rPr lang="tr-TR" dirty="0" err="1"/>
              <a:t>Themes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Modes</a:t>
            </a:r>
            <a:r>
              <a:rPr lang="tr-TR" dirty="0"/>
              <a:t> 1740-1785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322773-E6B3-40C7-A428-3557456FFB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Samuel</a:t>
            </a:r>
            <a:r>
              <a:rPr lang="tr-TR" dirty="0"/>
              <a:t> Johnson, </a:t>
            </a:r>
            <a:r>
              <a:rPr lang="tr-TR" i="1" dirty="0"/>
              <a:t>Dictionary, </a:t>
            </a:r>
            <a:r>
              <a:rPr lang="tr-TR" i="1" dirty="0" err="1"/>
              <a:t>Rasselas</a:t>
            </a:r>
            <a:r>
              <a:rPr lang="tr-TR" i="1" dirty="0"/>
              <a:t>, </a:t>
            </a:r>
            <a:r>
              <a:rPr lang="tr-TR" i="1" dirty="0" err="1"/>
              <a:t>Lives</a:t>
            </a:r>
            <a:r>
              <a:rPr lang="tr-TR" i="1" dirty="0"/>
              <a:t> of </a:t>
            </a:r>
            <a:r>
              <a:rPr lang="tr-TR" i="1" dirty="0" err="1"/>
              <a:t>Poets</a:t>
            </a:r>
            <a:endParaRPr lang="tr-TR" i="1" dirty="0"/>
          </a:p>
          <a:p>
            <a:r>
              <a:rPr lang="tr-TR" dirty="0" err="1"/>
              <a:t>The</a:t>
            </a:r>
            <a:r>
              <a:rPr lang="tr-TR" dirty="0"/>
              <a:t> Age of Johnson</a:t>
            </a:r>
          </a:p>
          <a:p>
            <a:r>
              <a:rPr lang="tr-TR" dirty="0"/>
              <a:t>Thomas </a:t>
            </a:r>
            <a:r>
              <a:rPr lang="tr-TR" dirty="0" err="1"/>
              <a:t>Gray</a:t>
            </a:r>
            <a:r>
              <a:rPr lang="tr-TR" dirty="0"/>
              <a:t>, </a:t>
            </a:r>
            <a:r>
              <a:rPr lang="tr-TR" i="1" dirty="0" err="1"/>
              <a:t>Elegy</a:t>
            </a:r>
            <a:r>
              <a:rPr lang="tr-TR" i="1" dirty="0"/>
              <a:t> </a:t>
            </a:r>
            <a:r>
              <a:rPr lang="tr-TR" i="1" dirty="0" err="1"/>
              <a:t>Written</a:t>
            </a:r>
            <a:r>
              <a:rPr lang="tr-TR" i="1" dirty="0"/>
              <a:t> in a </a:t>
            </a:r>
            <a:r>
              <a:rPr lang="tr-TR" i="1" dirty="0" err="1"/>
              <a:t>Churchyard</a:t>
            </a:r>
            <a:endParaRPr lang="tr-TR" i="1" dirty="0"/>
          </a:p>
          <a:p>
            <a:r>
              <a:rPr lang="tr-TR" dirty="0"/>
              <a:t>Henry </a:t>
            </a:r>
            <a:r>
              <a:rPr lang="tr-TR" dirty="0" err="1"/>
              <a:t>Fielding</a:t>
            </a:r>
            <a:r>
              <a:rPr lang="tr-TR" dirty="0"/>
              <a:t>, </a:t>
            </a:r>
            <a:r>
              <a:rPr lang="tr-TR" dirty="0" err="1"/>
              <a:t>Tom</a:t>
            </a:r>
            <a:r>
              <a:rPr lang="tr-TR" dirty="0"/>
              <a:t> </a:t>
            </a:r>
            <a:r>
              <a:rPr lang="tr-TR" dirty="0" err="1"/>
              <a:t>Jones</a:t>
            </a:r>
            <a:endParaRPr lang="tr-TR" dirty="0"/>
          </a:p>
          <a:p>
            <a:r>
              <a:rPr lang="tr-TR" dirty="0" err="1"/>
              <a:t>Laurence</a:t>
            </a:r>
            <a:r>
              <a:rPr lang="tr-TR" dirty="0"/>
              <a:t> </a:t>
            </a:r>
            <a:r>
              <a:rPr lang="tr-TR" dirty="0" err="1"/>
              <a:t>Sterne</a:t>
            </a:r>
            <a:r>
              <a:rPr lang="tr-TR" dirty="0"/>
              <a:t>, </a:t>
            </a:r>
            <a:r>
              <a:rPr lang="tr-TR" dirty="0" err="1"/>
              <a:t>Tristram</a:t>
            </a:r>
            <a:r>
              <a:rPr lang="tr-TR" dirty="0"/>
              <a:t> </a:t>
            </a:r>
            <a:r>
              <a:rPr lang="tr-TR" dirty="0" err="1"/>
              <a:t>Shandy</a:t>
            </a:r>
            <a:endParaRPr lang="tr-TR" dirty="0"/>
          </a:p>
          <a:p>
            <a:r>
              <a:rPr lang="tr-TR" dirty="0" err="1"/>
              <a:t>Oliver</a:t>
            </a:r>
            <a:r>
              <a:rPr lang="tr-TR" dirty="0"/>
              <a:t> </a:t>
            </a:r>
            <a:r>
              <a:rPr lang="tr-TR" dirty="0" err="1"/>
              <a:t>Goldsmith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Deserted</a:t>
            </a:r>
            <a:r>
              <a:rPr lang="tr-TR" dirty="0"/>
              <a:t> </a:t>
            </a:r>
            <a:r>
              <a:rPr lang="tr-TR" dirty="0" err="1"/>
              <a:t>Village</a:t>
            </a:r>
            <a:endParaRPr lang="tr-TR" dirty="0"/>
          </a:p>
          <a:p>
            <a:r>
              <a:rPr lang="tr-TR" dirty="0"/>
              <a:t>Adam Smith,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Wealth</a:t>
            </a:r>
            <a:r>
              <a:rPr lang="tr-TR" dirty="0"/>
              <a:t> of Nations</a:t>
            </a:r>
          </a:p>
          <a:p>
            <a:r>
              <a:rPr lang="tr-TR" dirty="0"/>
              <a:t>James </a:t>
            </a:r>
            <a:r>
              <a:rPr lang="tr-TR" dirty="0" err="1"/>
              <a:t>Macpherson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Ossian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731728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Belge" ma:contentTypeID="0x0101001BE5BCB9A667AB4982195FA2A1B0590A" ma:contentTypeVersion="6" ma:contentTypeDescription="Yeni belge oluşturun." ma:contentTypeScope="" ma:versionID="ba8c7dfa9fc3e93a8003628e7f4be0e1">
  <xsd:schema xmlns:xsd="http://www.w3.org/2001/XMLSchema" xmlns:xs="http://www.w3.org/2001/XMLSchema" xmlns:p="http://schemas.microsoft.com/office/2006/metadata/properties" xmlns:ns2="ec80f4f7-fca6-46a4-ae26-5751d79950bf" xmlns:ns3="da241ff9-0ddc-4bc4-bbde-ba30a0506f6e" targetNamespace="http://schemas.microsoft.com/office/2006/metadata/properties" ma:root="true" ma:fieldsID="ab303596cbbc48919970e34d29ecf340" ns2:_="" ns3:_="">
    <xsd:import namespace="ec80f4f7-fca6-46a4-ae26-5751d79950bf"/>
    <xsd:import namespace="da241ff9-0ddc-4bc4-bbde-ba30a0506f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80f4f7-fca6-46a4-ae26-5751d79950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241ff9-0ddc-4bc4-bbde-ba30a0506f6e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ylaşılanla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Ayrıntıları ile Paylaşıld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İçerik Türü"/>
        <xsd:element ref="dc:title" minOccurs="0" maxOccurs="1" ma:index="4" ma:displayName="Başlı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FF54060-DAFB-4040-8276-C8A06FCE114F}"/>
</file>

<file path=customXml/itemProps2.xml><?xml version="1.0" encoding="utf-8"?>
<ds:datastoreItem xmlns:ds="http://schemas.openxmlformats.org/officeDocument/2006/customXml" ds:itemID="{8C06FDE4-9BBF-40EA-A0C4-5149916FBE5F}"/>
</file>

<file path=docProps/app.xml><?xml version="1.0" encoding="utf-8"?>
<Properties xmlns="http://schemas.openxmlformats.org/officeDocument/2006/extended-properties" xmlns:vt="http://schemas.openxmlformats.org/officeDocument/2006/docPropsVTypes">
  <TotalTime>309</TotalTime>
  <Words>333</Words>
  <Application>Microsoft Office PowerPoint</Application>
  <PresentationFormat>Widescreen</PresentationFormat>
  <Paragraphs>32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The Restoration and The 18th Century 1660-1785</vt:lpstr>
      <vt:lpstr>PowerPoint Presentation</vt:lpstr>
      <vt:lpstr>PowerPoint Presentation</vt:lpstr>
      <vt:lpstr>Literary Principles</vt:lpstr>
      <vt:lpstr>RESTORATION LITERATURE, 1660-1700</vt:lpstr>
      <vt:lpstr>Eighteenth Century Literature 1700-1745</vt:lpstr>
      <vt:lpstr>New Literary Themes and Modes 1740-1785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Restoration and The 18th Century</dc:title>
  <dc:creator>Mustafa</dc:creator>
  <cp:lastModifiedBy>Mustafa</cp:lastModifiedBy>
  <cp:revision>28</cp:revision>
  <dcterms:created xsi:type="dcterms:W3CDTF">2022-03-12T18:58:47Z</dcterms:created>
  <dcterms:modified xsi:type="dcterms:W3CDTF">2023-04-03T09:15:53Z</dcterms:modified>
</cp:coreProperties>
</file>